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56" r:id="rId6"/>
    <p:sldId id="257" r:id="rId7"/>
    <p:sldId id="262" r:id="rId8"/>
    <p:sldId id="263" r:id="rId9"/>
    <p:sldId id="265" r:id="rId10"/>
    <p:sldId id="266" r:id="rId11"/>
    <p:sldId id="264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3"/>
  </p:normalViewPr>
  <p:slideViewPr>
    <p:cSldViewPr snapToGrid="0" snapToObjects="1">
      <p:cViewPr varScale="1">
        <p:scale>
          <a:sx n="107" d="100"/>
          <a:sy n="107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5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Relationship Id="rId6" Type="http://schemas.openxmlformats.org/officeDocument/2006/relationships/image" Target="../media/image14.emf"/><Relationship Id="rId5" Type="http://schemas.openxmlformats.org/officeDocument/2006/relationships/image" Target="../media/image9.emf"/><Relationship Id="rId4" Type="http://schemas.openxmlformats.org/officeDocument/2006/relationships/image" Target="../media/image13.emf"/></Relationships>
</file>

<file path=ppt/media/image1.png>
</file>

<file path=ppt/media/image2.png>
</file>

<file path=ppt/media/image3.png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55C8D-D5BA-1846-810D-2EEE803FE1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31A53-9A13-534A-8849-5B153C5C5E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3B120-0E5E-2943-92C6-3C4749363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9B13C-598C-0F4E-BFAB-82467887D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5E79D-2406-0E40-AF25-F6971E09A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716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3AACA-DB17-FC40-9196-191DDED6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F5E731-1778-3A49-BCA9-6DEAF0C19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06FF0-83ED-F546-B2F3-7A6D22BD5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9C9CD-4F77-5D44-87DA-69C78D705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6C76D-31D9-8744-BE0B-BFC3B4809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53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AA6C57-EBB7-084B-A304-EC8D0E3CB1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8C55F3-4CF3-584E-9E7B-C3CDF5056A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ECF8D-BE34-8B42-AB41-BF3391457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78DF5-F8E8-9846-8581-2EF342CEE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BFD30-AE1D-C44E-AABE-C2CFD59A8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526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86CF-BD3B-0742-9AA7-510B0270F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70A20-7925-8845-9785-B2EF87AD8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5DAC0-AB25-7C47-B613-D4FD34340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34751-B2F4-DA45-9623-B8ED25F4E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65D8D-32B7-ED4B-9611-799101DE1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623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F7D7D-A71B-4E43-8887-F02E88BA6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66496-4DA0-FD45-832E-BFB88A4BD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6E6CF-26E7-0943-8EAE-9363838C0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CF81-CBE1-FD47-91FD-ADF1966C8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E3876-8578-294D-B097-476EB63E1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25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CD223-3FCD-A044-835D-70EE59262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99345-7254-314F-87B2-8FD50D051B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6FA6CA-48A7-AF4C-A2C3-AA8E0326C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EC2CB1-3EA1-474C-BCA3-F06E6E138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2A430-7B89-F345-82A5-C04F27A6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6105D6-117A-4043-A8FB-92B6837B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714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63959-4CCC-0F47-86F8-385B41AEB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89518-44DC-9E45-920E-72EF62E50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51E436-DD61-9E4B-9B5D-805A6E57F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574CD-79F6-B64E-977C-E479611D79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C06103-4D7F-0544-A5B3-9FEF2C61E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7DFAE9-D7E6-4C4D-9ACB-6E6918E08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8A62D4-0EB2-CC42-A342-36C813422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F7C25B-19E9-D340-A2C2-3093658BF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65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35862-2B9F-D74F-9204-9F91D6325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8A7995-C56A-824F-BB34-7A1C8008C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9E0383-6CB0-7A46-91C7-A07D5CE63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4EFC35-6062-8047-AB27-69A791297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197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A06C44-C3EB-C14C-AC2F-6E4D6AD71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C8643C-7786-8E42-A9D1-06ED4988A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871AD5-830D-8E46-980C-952D143C4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73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B1A9F-310F-8B43-8F2A-35B0C84D2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B9843-3564-C340-8DE0-65A78A9EE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B3931C-46A1-A444-8345-0AE255E1D5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22CE68-5EAB-4541-A126-032A08ACE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8C2DB-E191-584D-BEEB-A99C6E8F6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A07CBE-ECC8-B241-97F2-626011D2B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00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08F4-4529-1749-B100-5476B6DA7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6CC119-4B7F-7D4F-993D-864E53AC3D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22E84-1D7E-3446-88DF-FAA8168162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AFA0B-2FE4-BE44-AE63-4624C5141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2C029F-8973-E34E-BB3E-57BDB5891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C078CB-F0B8-8D44-9DD8-1C0B84DEA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733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0B6A70-60EA-F147-83EE-588A9B941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B1DB2-43A5-4A48-9717-C943FCF07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B6F6B-AB5E-094A-8FC8-C28B2C993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DB03B-3C88-9546-B873-2A01E6D333EF}" type="datetimeFigureOut">
              <a:rPr lang="en-US" smtClean="0"/>
              <a:t>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0D7F5-B4DF-9743-A805-DFB378D0F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82C6D-82F1-CD43-9FDA-112BD1499D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13E94-2D3D-9E4A-AFED-DECB5E1F2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54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oleObject" Target="../embeddings/oleObject10.bin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12" Type="http://schemas.openxmlformats.org/officeDocument/2006/relationships/image" Target="../media/image9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5.e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11.emf"/><Relationship Id="rId11" Type="http://schemas.openxmlformats.org/officeDocument/2006/relationships/oleObject" Target="../embeddings/oleObject9.bin"/><Relationship Id="rId5" Type="http://schemas.openxmlformats.org/officeDocument/2006/relationships/oleObject" Target="../embeddings/oleObject6.bin"/><Relationship Id="rId15" Type="http://schemas.openxmlformats.org/officeDocument/2006/relationships/oleObject" Target="../embeddings/oleObject11.bin"/><Relationship Id="rId10" Type="http://schemas.openxmlformats.org/officeDocument/2006/relationships/image" Target="../media/image13.emf"/><Relationship Id="rId4" Type="http://schemas.openxmlformats.org/officeDocument/2006/relationships/image" Target="../media/image10.emf"/><Relationship Id="rId9" Type="http://schemas.openxmlformats.org/officeDocument/2006/relationships/oleObject" Target="../embeddings/oleObject8.bin"/><Relationship Id="rId1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0BC3A-BC9A-224F-9B58-AA6388CEB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kNN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(k Nearest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Neighbour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3265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140CE47-1399-314A-8AAA-5B64446DC2CC}"/>
              </a:ext>
            </a:extLst>
          </p:cNvPr>
          <p:cNvSpPr txBox="1"/>
          <p:nvPr/>
        </p:nvSpPr>
        <p:spPr>
          <a:xfrm>
            <a:off x="2883116" y="268609"/>
            <a:ext cx="6613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Langkah</a:t>
            </a:r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Umum</a:t>
            </a:r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 Decision Tree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CEEC05C-A1AD-274D-A759-29CA9FAA3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7962" y="1345870"/>
            <a:ext cx="84582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r>
              <a:rPr lang="en-US" altLang="en-US" sz="2400" dirty="0"/>
              <a:t>Select the attribute with the highest information gain</a:t>
            </a: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r>
              <a:rPr lang="en-US" altLang="en-US" sz="2400" dirty="0"/>
              <a:t>Let </a:t>
            </a:r>
            <a:r>
              <a:rPr lang="en-US" altLang="en-US" sz="2400" i="1" dirty="0"/>
              <a:t>p</a:t>
            </a:r>
            <a:r>
              <a:rPr lang="en-US" altLang="en-US" sz="2400" i="1" baseline="-25000" dirty="0"/>
              <a:t>i</a:t>
            </a:r>
            <a:r>
              <a:rPr lang="en-US" altLang="en-US" sz="2400" dirty="0"/>
              <a:t> be the probability that an arbitrary tuple in D belongs to class C</a:t>
            </a:r>
            <a:r>
              <a:rPr lang="en-US" altLang="en-US" sz="2400" baseline="-25000" dirty="0"/>
              <a:t>i</a:t>
            </a:r>
            <a:r>
              <a:rPr lang="en-US" altLang="en-US" sz="2400" dirty="0"/>
              <a:t>, estimated by |C</a:t>
            </a:r>
            <a:r>
              <a:rPr lang="en-US" altLang="en-US" sz="2400" i="1" baseline="-25000" dirty="0"/>
              <a:t>i</a:t>
            </a:r>
            <a:r>
              <a:rPr lang="en-US" altLang="en-US" sz="2400" baseline="-25000" dirty="0"/>
              <a:t>, D</a:t>
            </a:r>
            <a:r>
              <a:rPr lang="en-US" altLang="en-US" sz="2400" dirty="0"/>
              <a:t>|/|D|</a:t>
            </a: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r>
              <a:rPr lang="en-US" altLang="en-US" sz="2400" dirty="0">
                <a:solidFill>
                  <a:schemeClr val="hlink"/>
                </a:solidFill>
              </a:rPr>
              <a:t>Expected information</a:t>
            </a:r>
            <a:r>
              <a:rPr lang="en-US" altLang="en-US" sz="2400" dirty="0"/>
              <a:t> (entropy) needed to classify a tuple in D:</a:t>
            </a: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endParaRPr lang="en-US" altLang="en-US" sz="2400" dirty="0"/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r>
              <a:rPr lang="en-US" altLang="en-US" sz="2400" dirty="0">
                <a:solidFill>
                  <a:schemeClr val="hlink"/>
                </a:solidFill>
              </a:rPr>
              <a:t>Information</a:t>
            </a:r>
            <a:r>
              <a:rPr lang="en-US" altLang="en-US" sz="2400" dirty="0"/>
              <a:t> needed (after using A to split D into v partitions) to classify D:</a:t>
            </a: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endParaRPr lang="en-US" altLang="en-US" sz="2400" dirty="0"/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r>
              <a:rPr lang="en-US" altLang="en-US" sz="2400" dirty="0">
                <a:solidFill>
                  <a:schemeClr val="hlink"/>
                </a:solidFill>
              </a:rPr>
              <a:t>Information gained</a:t>
            </a:r>
            <a:r>
              <a:rPr lang="en-US" altLang="en-US" sz="2400" dirty="0"/>
              <a:t> by branching on attribute A</a:t>
            </a: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endParaRPr lang="en-US" altLang="en-US" sz="2400" dirty="0"/>
          </a:p>
        </p:txBody>
      </p:sp>
      <p:graphicFrame>
        <p:nvGraphicFramePr>
          <p:cNvPr id="10" name="Object 4">
            <a:extLst>
              <a:ext uri="{FF2B5EF4-FFF2-40B4-BE49-F238E27FC236}">
                <a16:creationId xmlns:a16="http://schemas.microsoft.com/office/drawing/2014/main" id="{EF82EB2F-94AA-A949-8102-BAA76F3C89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0140898"/>
              </p:ext>
            </p:extLst>
          </p:nvPr>
        </p:nvGraphicFramePr>
        <p:xfrm>
          <a:off x="6133887" y="3022270"/>
          <a:ext cx="3317875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Equation" r:id="rId3" imgW="18580100" imgH="4972050" progId="Equation.3">
                  <p:embed/>
                </p:oleObj>
              </mc:Choice>
              <mc:Fallback>
                <p:oleObj name="Equation" r:id="rId3" imgW="18580100" imgH="4972050" progId="Equation.3">
                  <p:embed/>
                  <p:pic>
                    <p:nvPicPr>
                      <p:cNvPr id="6" name="Object 4">
                        <a:extLst>
                          <a:ext uri="{FF2B5EF4-FFF2-40B4-BE49-F238E27FC236}">
                            <a16:creationId xmlns:a16="http://schemas.microsoft.com/office/drawing/2014/main" id="{E4624E4C-6794-8C46-B664-C9E44B4814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33887" y="3022270"/>
                        <a:ext cx="3317875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5">
            <a:extLst>
              <a:ext uri="{FF2B5EF4-FFF2-40B4-BE49-F238E27FC236}">
                <a16:creationId xmlns:a16="http://schemas.microsoft.com/office/drawing/2014/main" id="{FF97B660-9B7F-FE4C-BBBC-1CB54913C6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971855"/>
              </p:ext>
            </p:extLst>
          </p:nvPr>
        </p:nvGraphicFramePr>
        <p:xfrm>
          <a:off x="6502187" y="4165270"/>
          <a:ext cx="3178175" cy="94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Equation" r:id="rId5" imgW="19748500" imgH="5264150" progId="Equation.3">
                  <p:embed/>
                </p:oleObj>
              </mc:Choice>
              <mc:Fallback>
                <p:oleObj name="Equation" r:id="rId5" imgW="19748500" imgH="5264150" progId="Equation.3">
                  <p:embed/>
                  <p:pic>
                    <p:nvPicPr>
                      <p:cNvPr id="7" name="Object 5">
                        <a:extLst>
                          <a:ext uri="{FF2B5EF4-FFF2-40B4-BE49-F238E27FC236}">
                            <a16:creationId xmlns:a16="http://schemas.microsoft.com/office/drawing/2014/main" id="{DAA31B94-F412-9949-9C7E-F98F5C0ABFC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2187" y="4165270"/>
                        <a:ext cx="3178175" cy="949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6">
            <a:extLst>
              <a:ext uri="{FF2B5EF4-FFF2-40B4-BE49-F238E27FC236}">
                <a16:creationId xmlns:a16="http://schemas.microsoft.com/office/drawing/2014/main" id="{C9FC91A9-9899-184A-B93B-CF7884800F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7370969"/>
              </p:ext>
            </p:extLst>
          </p:nvPr>
        </p:nvGraphicFramePr>
        <p:xfrm>
          <a:off x="5471900" y="5644820"/>
          <a:ext cx="4138612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8" name="Equation" r:id="rId7" imgW="20624800" imgH="2489200" progId="Equation.3">
                  <p:embed/>
                </p:oleObj>
              </mc:Choice>
              <mc:Fallback>
                <p:oleObj name="Equation" r:id="rId7" imgW="20624800" imgH="2489200" progId="Equation.3">
                  <p:embed/>
                  <p:pic>
                    <p:nvPicPr>
                      <p:cNvPr id="8" name="Object 6">
                        <a:extLst>
                          <a:ext uri="{FF2B5EF4-FFF2-40B4-BE49-F238E27FC236}">
                            <a16:creationId xmlns:a16="http://schemas.microsoft.com/office/drawing/2014/main" id="{9182E20A-1D4B-DD4E-B6D0-1F5D70D754D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71900" y="5644820"/>
                        <a:ext cx="4138612" cy="536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70735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1024">
            <a:extLst>
              <a:ext uri="{FF2B5EF4-FFF2-40B4-BE49-F238E27FC236}">
                <a16:creationId xmlns:a16="http://schemas.microsoft.com/office/drawing/2014/main" id="{F24E4AC4-1BBE-2F44-BBFC-3092E26826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688630"/>
              </p:ext>
            </p:extLst>
          </p:nvPr>
        </p:nvGraphicFramePr>
        <p:xfrm>
          <a:off x="2781300" y="1028700"/>
          <a:ext cx="6629400" cy="480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Worksheet" r:id="rId3" imgW="2895600" imgH="1981200" progId="Excel.Sheet.8">
                  <p:embed/>
                </p:oleObj>
              </mc:Choice>
              <mc:Fallback>
                <p:oleObj name="Worksheet" r:id="rId3" imgW="2895600" imgH="1981200" progId="Excel.Sheet.8">
                  <p:embed/>
                  <p:pic>
                    <p:nvPicPr>
                      <p:cNvPr id="2" name="Object 1024">
                        <a:extLst>
                          <a:ext uri="{FF2B5EF4-FFF2-40B4-BE49-F238E27FC236}">
                            <a16:creationId xmlns:a16="http://schemas.microsoft.com/office/drawing/2014/main" id="{5CE98C46-21B3-9544-ACA8-0E3CBBB7906E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81300" y="1028700"/>
                        <a:ext cx="6629400" cy="480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0708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EFC258AF-C132-4843-BFBB-ADA533165757}"/>
              </a:ext>
            </a:extLst>
          </p:cNvPr>
          <p:cNvSpPr txBox="1">
            <a:spLocks noChangeArrowheads="1"/>
          </p:cNvSpPr>
          <p:nvPr/>
        </p:nvSpPr>
        <p:spPr>
          <a:xfrm>
            <a:off x="419100" y="490538"/>
            <a:ext cx="41529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Bef>
                <a:spcPct val="30000"/>
              </a:spcBef>
              <a:buSzPct val="80000"/>
              <a:buFont typeface="Marlett" pitchFamily="2" charset="2"/>
              <a:buChar char="g"/>
            </a:pPr>
            <a:r>
              <a:rPr lang="en-US" altLang="en-US" sz="2000" dirty="0">
                <a:solidFill>
                  <a:srgbClr val="121328"/>
                </a:solidFill>
              </a:rPr>
              <a:t>Class P: </a:t>
            </a:r>
            <a:r>
              <a:rPr lang="en-US" altLang="en-US" sz="2000" dirty="0" err="1">
                <a:solidFill>
                  <a:srgbClr val="121328"/>
                </a:solidFill>
              </a:rPr>
              <a:t>buys_computer</a:t>
            </a:r>
            <a:r>
              <a:rPr lang="en-US" altLang="en-US" sz="2000" dirty="0">
                <a:solidFill>
                  <a:srgbClr val="121328"/>
                </a:solidFill>
              </a:rPr>
              <a:t> = “yes”</a:t>
            </a:r>
          </a:p>
          <a:p>
            <a:pPr>
              <a:lnSpc>
                <a:spcPct val="80000"/>
              </a:lnSpc>
              <a:spcBef>
                <a:spcPct val="30000"/>
              </a:spcBef>
              <a:buSzPct val="80000"/>
              <a:buFont typeface="Marlett" pitchFamily="2" charset="2"/>
              <a:buChar char="g"/>
            </a:pPr>
            <a:r>
              <a:rPr lang="en-US" altLang="en-US" sz="2000" dirty="0">
                <a:solidFill>
                  <a:srgbClr val="121328"/>
                </a:solidFill>
              </a:rPr>
              <a:t>Class N: </a:t>
            </a:r>
            <a:r>
              <a:rPr lang="en-US" altLang="en-US" sz="2000" dirty="0" err="1">
                <a:solidFill>
                  <a:srgbClr val="121328"/>
                </a:solidFill>
              </a:rPr>
              <a:t>buys_computer</a:t>
            </a:r>
            <a:r>
              <a:rPr lang="en-US" altLang="en-US" sz="2000" dirty="0">
                <a:solidFill>
                  <a:srgbClr val="121328"/>
                </a:solidFill>
              </a:rPr>
              <a:t> = “no”</a:t>
            </a:r>
            <a:endParaRPr lang="en-US" altLang="en-US" sz="2400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08B5D62D-71C5-5147-9114-EC82DAFEDE05}"/>
              </a:ext>
            </a:extLst>
          </p:cNvPr>
          <p:cNvSpPr txBox="1">
            <a:spLocks noChangeArrowheads="1"/>
          </p:cNvSpPr>
          <p:nvPr/>
        </p:nvSpPr>
        <p:spPr>
          <a:xfrm>
            <a:off x="6919913" y="2446316"/>
            <a:ext cx="4152900" cy="22098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buFont typeface="Wingdings" pitchFamily="2" charset="2"/>
              <a:buNone/>
            </a:pPr>
            <a:r>
              <a:rPr lang="en-US" altLang="en-US" sz="2000" dirty="0">
                <a:solidFill>
                  <a:srgbClr val="121328"/>
                </a:solidFill>
              </a:rPr>
              <a:t>            means “age &lt;=30” has 5 out of 14 samples, with 2 </a:t>
            </a:r>
            <a:r>
              <a:rPr lang="en-US" altLang="en-US" sz="2000" dirty="0" err="1">
                <a:solidFill>
                  <a:srgbClr val="121328"/>
                </a:solidFill>
              </a:rPr>
              <a:t>yes’es</a:t>
            </a:r>
            <a:r>
              <a:rPr lang="en-US" altLang="en-US" sz="2000" dirty="0">
                <a:solidFill>
                  <a:srgbClr val="121328"/>
                </a:solidFill>
              </a:rPr>
              <a:t>  and 3 no’s.   Hence</a:t>
            </a:r>
            <a:endParaRPr lang="en-US" altLang="en-US" sz="2000" dirty="0"/>
          </a:p>
          <a:p>
            <a:pPr>
              <a:buClr>
                <a:schemeClr val="accent1"/>
              </a:buClr>
              <a:buFont typeface="Wingdings 2" pitchFamily="2" charset="2"/>
              <a:buNone/>
            </a:pPr>
            <a:endParaRPr lang="en-US" altLang="en-US" sz="2000" dirty="0"/>
          </a:p>
          <a:p>
            <a:pPr>
              <a:buClr>
                <a:schemeClr val="accent1"/>
              </a:buClr>
              <a:buFont typeface="Wingdings 2" pitchFamily="2" charset="2"/>
              <a:buNone/>
            </a:pPr>
            <a:endParaRPr lang="en-US" altLang="en-US" sz="2000" dirty="0">
              <a:solidFill>
                <a:srgbClr val="121328"/>
              </a:solidFill>
            </a:endParaRPr>
          </a:p>
          <a:p>
            <a:pPr>
              <a:buClr>
                <a:schemeClr val="accent1"/>
              </a:buClr>
              <a:buFont typeface="Wingdings 2" pitchFamily="2" charset="2"/>
              <a:buNone/>
            </a:pPr>
            <a:r>
              <a:rPr lang="en-US" altLang="en-US" sz="2000" dirty="0">
                <a:solidFill>
                  <a:srgbClr val="121328"/>
                </a:solidFill>
              </a:rPr>
              <a:t>Similarly,</a:t>
            </a:r>
          </a:p>
        </p:txBody>
      </p:sp>
      <p:graphicFrame>
        <p:nvGraphicFramePr>
          <p:cNvPr id="7" name="Object 5">
            <a:extLst>
              <a:ext uri="{FF2B5EF4-FFF2-40B4-BE49-F238E27FC236}">
                <a16:creationId xmlns:a16="http://schemas.microsoft.com/office/drawing/2014/main" id="{15394DBD-993A-6E47-89E3-C5C4320858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695756"/>
              </p:ext>
            </p:extLst>
          </p:nvPr>
        </p:nvGraphicFramePr>
        <p:xfrm>
          <a:off x="1217612" y="2237344"/>
          <a:ext cx="3354388" cy="1439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9" name="Worksheet" r:id="rId3" imgW="1682750" imgH="723900" progId="Excel.Sheet.8">
                  <p:embed/>
                </p:oleObj>
              </mc:Choice>
              <mc:Fallback>
                <p:oleObj name="Worksheet" r:id="rId3" imgW="1682750" imgH="723900" progId="Excel.Sheet.8">
                  <p:embed/>
                  <p:pic>
                    <p:nvPicPr>
                      <p:cNvPr id="4" name="Object 5">
                        <a:extLst>
                          <a:ext uri="{FF2B5EF4-FFF2-40B4-BE49-F238E27FC236}">
                            <a16:creationId xmlns:a16="http://schemas.microsoft.com/office/drawing/2014/main" id="{1B4D3B6F-6AC7-874D-98A5-C8CBCE8D745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7612" y="2237344"/>
                        <a:ext cx="3354388" cy="1439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6">
            <a:extLst>
              <a:ext uri="{FF2B5EF4-FFF2-40B4-BE49-F238E27FC236}">
                <a16:creationId xmlns:a16="http://schemas.microsoft.com/office/drawing/2014/main" id="{EE63560A-17F4-F148-8AC0-A85AF15465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7556282"/>
              </p:ext>
            </p:extLst>
          </p:nvPr>
        </p:nvGraphicFramePr>
        <p:xfrm>
          <a:off x="7000081" y="604838"/>
          <a:ext cx="3754438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0" name="Equation" r:id="rId5" imgW="23552150" imgH="9359900" progId="Equation.3">
                  <p:embed/>
                </p:oleObj>
              </mc:Choice>
              <mc:Fallback>
                <p:oleObj name="Equation" r:id="rId5" imgW="23552150" imgH="9359900" progId="Equation.3">
                  <p:embed/>
                  <p:pic>
                    <p:nvPicPr>
                      <p:cNvPr id="5" name="Object 6">
                        <a:extLst>
                          <a:ext uri="{FF2B5EF4-FFF2-40B4-BE49-F238E27FC236}">
                            <a16:creationId xmlns:a16="http://schemas.microsoft.com/office/drawing/2014/main" id="{F2DBC319-EA98-1F4F-8AD1-B0518522F6F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00081" y="604838"/>
                        <a:ext cx="3754438" cy="1371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7">
            <a:extLst>
              <a:ext uri="{FF2B5EF4-FFF2-40B4-BE49-F238E27FC236}">
                <a16:creationId xmlns:a16="http://schemas.microsoft.com/office/drawing/2014/main" id="{AAB8DA29-6FFC-B444-A2CA-56BFDD769B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883057"/>
              </p:ext>
            </p:extLst>
          </p:nvPr>
        </p:nvGraphicFramePr>
        <p:xfrm>
          <a:off x="6741318" y="5187157"/>
          <a:ext cx="3594100" cy="119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1" name="Equation" r:id="rId7" imgW="41402000" imgH="13747750" progId="Equation.3">
                  <p:embed/>
                </p:oleObj>
              </mc:Choice>
              <mc:Fallback>
                <p:oleObj name="Equation" r:id="rId7" imgW="41402000" imgH="13747750" progId="Equation.3">
                  <p:embed/>
                  <p:pic>
                    <p:nvPicPr>
                      <p:cNvPr id="6" name="Object 7">
                        <a:extLst>
                          <a:ext uri="{FF2B5EF4-FFF2-40B4-BE49-F238E27FC236}">
                            <a16:creationId xmlns:a16="http://schemas.microsoft.com/office/drawing/2014/main" id="{05E2AA61-6AB1-8245-943E-E7A1BB666E2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41318" y="5187157"/>
                        <a:ext cx="3594100" cy="1193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8">
            <a:extLst>
              <a:ext uri="{FF2B5EF4-FFF2-40B4-BE49-F238E27FC236}">
                <a16:creationId xmlns:a16="http://schemas.microsoft.com/office/drawing/2014/main" id="{FFB54A16-3EF3-0041-A7C6-F02F401079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3318245"/>
              </p:ext>
            </p:extLst>
          </p:nvPr>
        </p:nvGraphicFramePr>
        <p:xfrm>
          <a:off x="6741318" y="4171157"/>
          <a:ext cx="4271963" cy="38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2" name="Equation" r:id="rId9" imgW="29400500" imgH="2781300" progId="Equation.3">
                  <p:embed/>
                </p:oleObj>
              </mc:Choice>
              <mc:Fallback>
                <p:oleObj name="Equation" r:id="rId9" imgW="29400500" imgH="2781300" progId="Equation.3">
                  <p:embed/>
                  <p:pic>
                    <p:nvPicPr>
                      <p:cNvPr id="7" name="Object 8">
                        <a:extLst>
                          <a:ext uri="{FF2B5EF4-FFF2-40B4-BE49-F238E27FC236}">
                            <a16:creationId xmlns:a16="http://schemas.microsoft.com/office/drawing/2014/main" id="{0602EC45-C343-6B48-9B97-3C7562140DF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41318" y="4171157"/>
                        <a:ext cx="4271963" cy="388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9">
            <a:extLst>
              <a:ext uri="{FF2B5EF4-FFF2-40B4-BE49-F238E27FC236}">
                <a16:creationId xmlns:a16="http://schemas.microsoft.com/office/drawing/2014/main" id="{D00FB145-28CC-5440-9C86-1316BABE0D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5279417"/>
              </p:ext>
            </p:extLst>
          </p:nvPr>
        </p:nvGraphicFramePr>
        <p:xfrm>
          <a:off x="685006" y="3965369"/>
          <a:ext cx="4419600" cy="266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3" name="Worksheet" r:id="rId11" imgW="2895600" imgH="1981200" progId="Excel.Sheet.8">
                  <p:embed/>
                </p:oleObj>
              </mc:Choice>
              <mc:Fallback>
                <p:oleObj name="Worksheet" r:id="rId11" imgW="2895600" imgH="1981200" progId="Excel.Sheet.8">
                  <p:embed/>
                  <p:pic>
                    <p:nvPicPr>
                      <p:cNvPr id="8" name="Object 9">
                        <a:extLst>
                          <a:ext uri="{FF2B5EF4-FFF2-40B4-BE49-F238E27FC236}">
                            <a16:creationId xmlns:a16="http://schemas.microsoft.com/office/drawing/2014/main" id="{DDF23F65-197F-7944-AF26-B2F1DE9CB905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006" y="3965369"/>
                        <a:ext cx="4419600" cy="2667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0">
            <a:extLst>
              <a:ext uri="{FF2B5EF4-FFF2-40B4-BE49-F238E27FC236}">
                <a16:creationId xmlns:a16="http://schemas.microsoft.com/office/drawing/2014/main" id="{18C2FCE7-EBB8-024A-8835-65A76C2A6F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1813943"/>
              </p:ext>
            </p:extLst>
          </p:nvPr>
        </p:nvGraphicFramePr>
        <p:xfrm>
          <a:off x="6500813" y="2397918"/>
          <a:ext cx="1073150" cy="665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4" name="Equation" r:id="rId13" imgW="6731000" imgH="4533900" progId="Equation.3">
                  <p:embed/>
                </p:oleObj>
              </mc:Choice>
              <mc:Fallback>
                <p:oleObj name="Equation" r:id="rId13" imgW="6731000" imgH="4533900" progId="Equation.3">
                  <p:embed/>
                  <p:pic>
                    <p:nvPicPr>
                      <p:cNvPr id="9" name="Object 10">
                        <a:extLst>
                          <a:ext uri="{FF2B5EF4-FFF2-40B4-BE49-F238E27FC236}">
                            <a16:creationId xmlns:a16="http://schemas.microsoft.com/office/drawing/2014/main" id="{27130CDE-5EB4-9A49-899C-276DE39059A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0813" y="2397918"/>
                        <a:ext cx="1073150" cy="665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1">
            <a:extLst>
              <a:ext uri="{FF2B5EF4-FFF2-40B4-BE49-F238E27FC236}">
                <a16:creationId xmlns:a16="http://schemas.microsoft.com/office/drawing/2014/main" id="{4016DBE3-1757-B54A-BC63-11D3A35A78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1570964"/>
              </p:ext>
            </p:extLst>
          </p:nvPr>
        </p:nvGraphicFramePr>
        <p:xfrm>
          <a:off x="515587" y="1357076"/>
          <a:ext cx="480060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5" name="Equation" r:id="rId15" imgW="38182550" imgH="4533900" progId="Equation.3">
                  <p:embed/>
                </p:oleObj>
              </mc:Choice>
              <mc:Fallback>
                <p:oleObj name="Equation" r:id="rId15" imgW="38182550" imgH="4533900" progId="Equation.3">
                  <p:embed/>
                  <p:pic>
                    <p:nvPicPr>
                      <p:cNvPr id="10" name="Object 11">
                        <a:extLst>
                          <a:ext uri="{FF2B5EF4-FFF2-40B4-BE49-F238E27FC236}">
                            <a16:creationId xmlns:a16="http://schemas.microsoft.com/office/drawing/2014/main" id="{FFF89FA2-252C-ED4A-B734-D4CDDCBB6A5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5587" y="1357076"/>
                        <a:ext cx="4800600" cy="523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1789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63">
            <a:extLst>
              <a:ext uri="{FF2B5EF4-FFF2-40B4-BE49-F238E27FC236}">
                <a16:creationId xmlns:a16="http://schemas.microsoft.com/office/drawing/2014/main" id="{6ED37F6A-7499-224B-8B50-2840EC69B882}"/>
              </a:ext>
            </a:extLst>
          </p:cNvPr>
          <p:cNvGrpSpPr>
            <a:grpSpLocks/>
          </p:cNvGrpSpPr>
          <p:nvPr/>
        </p:nvGrpSpPr>
        <p:grpSpPr bwMode="auto">
          <a:xfrm>
            <a:off x="2943225" y="1524000"/>
            <a:ext cx="6305550" cy="3810000"/>
            <a:chOff x="768" y="1152"/>
            <a:chExt cx="3972" cy="2400"/>
          </a:xfrm>
        </p:grpSpPr>
        <p:sp>
          <p:nvSpPr>
            <p:cNvPr id="15" name="Rectangle 3">
              <a:extLst>
                <a:ext uri="{FF2B5EF4-FFF2-40B4-BE49-F238E27FC236}">
                  <a16:creationId xmlns:a16="http://schemas.microsoft.com/office/drawing/2014/main" id="{0A6B91BA-2437-9D46-81E9-F5F7D30C9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87" y="1152"/>
              <a:ext cx="475" cy="296"/>
            </a:xfrm>
            <a:prstGeom prst="rect">
              <a:avLst/>
            </a:prstGeom>
            <a:solidFill>
              <a:srgbClr val="00CC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age?</a:t>
              </a:r>
            </a:p>
          </p:txBody>
        </p:sp>
        <p:sp>
          <p:nvSpPr>
            <p:cNvPr id="16" name="Rectangle 4">
              <a:extLst>
                <a:ext uri="{FF2B5EF4-FFF2-40B4-BE49-F238E27FC236}">
                  <a16:creationId xmlns:a16="http://schemas.microsoft.com/office/drawing/2014/main" id="{3E063ABD-4BAD-3247-A6F5-0C93E5F931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45" y="1766"/>
              <a:ext cx="7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overcast</a:t>
              </a:r>
            </a:p>
          </p:txBody>
        </p:sp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D1789432-0A10-E946-8427-49062E75EC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" y="2342"/>
              <a:ext cx="763" cy="296"/>
            </a:xfrm>
            <a:prstGeom prst="rect">
              <a:avLst/>
            </a:prstGeom>
            <a:solidFill>
              <a:srgbClr val="00FFCC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student?</a:t>
              </a:r>
            </a:p>
          </p:txBody>
        </p:sp>
        <p:sp>
          <p:nvSpPr>
            <p:cNvPr id="18" name="Rectangle 6">
              <a:extLst>
                <a:ext uri="{FF2B5EF4-FFF2-40B4-BE49-F238E27FC236}">
                  <a16:creationId xmlns:a16="http://schemas.microsoft.com/office/drawing/2014/main" id="{19EA28A1-33A4-BB49-9D98-3D3C92336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32" y="2342"/>
              <a:ext cx="1140" cy="296"/>
            </a:xfrm>
            <a:prstGeom prst="rect">
              <a:avLst/>
            </a:prstGeom>
            <a:solidFill>
              <a:srgbClr val="99CC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credit rating?</a:t>
              </a:r>
            </a:p>
          </p:txBody>
        </p:sp>
        <p:sp>
          <p:nvSpPr>
            <p:cNvPr id="19" name="Line 11">
              <a:extLst>
                <a:ext uri="{FF2B5EF4-FFF2-40B4-BE49-F238E27FC236}">
                  <a16:creationId xmlns:a16="http://schemas.microsoft.com/office/drawing/2014/main" id="{815B0E23-8331-454E-8632-5BE171904C3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19" y="1462"/>
              <a:ext cx="625" cy="83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Line 12">
              <a:extLst>
                <a:ext uri="{FF2B5EF4-FFF2-40B4-BE49-F238E27FC236}">
                  <a16:creationId xmlns:a16="http://schemas.microsoft.com/office/drawing/2014/main" id="{199B6F0B-D9D6-9F44-84E2-A01C2A61E2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22" y="1491"/>
              <a:ext cx="1" cy="34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Line 13">
              <a:extLst>
                <a:ext uri="{FF2B5EF4-FFF2-40B4-BE49-F238E27FC236}">
                  <a16:creationId xmlns:a16="http://schemas.microsoft.com/office/drawing/2014/main" id="{8F20569E-2DBA-F44E-8200-4AC5CE5D80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28" y="1440"/>
              <a:ext cx="1051" cy="89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Rectangle 14">
              <a:extLst>
                <a:ext uri="{FF2B5EF4-FFF2-40B4-BE49-F238E27FC236}">
                  <a16:creationId xmlns:a16="http://schemas.microsoft.com/office/drawing/2014/main" id="{32C4C95B-7DE5-B24E-8D13-E9544C599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3" y="1730"/>
              <a:ext cx="534" cy="296"/>
            </a:xfrm>
            <a:prstGeom prst="rect">
              <a:avLst/>
            </a:prstGeom>
            <a:solidFill>
              <a:srgbClr val="FFFF00"/>
            </a:solidFill>
            <a:ln w="127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 b="1">
                  <a:latin typeface="Times New Roman" panose="02020603050405020304" pitchFamily="18" charset="0"/>
                </a:rPr>
                <a:t>&lt;=30</a:t>
              </a: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23" name="Rectangle 15">
              <a:extLst>
                <a:ext uri="{FF2B5EF4-FFF2-40B4-BE49-F238E27FC236}">
                  <a16:creationId xmlns:a16="http://schemas.microsoft.com/office/drawing/2014/main" id="{45638C8F-E79E-3447-95EA-141F59F22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4" y="1804"/>
              <a:ext cx="417" cy="28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 b="1">
                  <a:latin typeface="Times New Roman" panose="02020603050405020304" pitchFamily="18" charset="0"/>
                </a:rPr>
                <a:t>&gt;40</a:t>
              </a: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DBDF9F68-D588-D541-BD55-B87A7E74F7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60" y="2640"/>
              <a:ext cx="528" cy="6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17">
              <a:extLst>
                <a:ext uri="{FF2B5EF4-FFF2-40B4-BE49-F238E27FC236}">
                  <a16:creationId xmlns:a16="http://schemas.microsoft.com/office/drawing/2014/main" id="{280987AC-EF10-9047-9AD6-19ED5797E6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28" y="2640"/>
              <a:ext cx="480" cy="624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Line 18">
              <a:extLst>
                <a:ext uri="{FF2B5EF4-FFF2-40B4-BE49-F238E27FC236}">
                  <a16:creationId xmlns:a16="http://schemas.microsoft.com/office/drawing/2014/main" id="{10805171-F1F8-AA47-A6FA-B41B0D973F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60" y="2640"/>
              <a:ext cx="480" cy="5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Line 19">
              <a:extLst>
                <a:ext uri="{FF2B5EF4-FFF2-40B4-BE49-F238E27FC236}">
                  <a16:creationId xmlns:a16="http://schemas.microsoft.com/office/drawing/2014/main" id="{8E69CCA1-C3F0-CA43-80E5-F8D8D32981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28" y="2640"/>
              <a:ext cx="432" cy="57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Line 24">
              <a:extLst>
                <a:ext uri="{FF2B5EF4-FFF2-40B4-BE49-F238E27FC236}">
                  <a16:creationId xmlns:a16="http://schemas.microsoft.com/office/drawing/2014/main" id="{6C3C26C7-64D1-934A-9B0B-987634AEC0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23" y="2029"/>
              <a:ext cx="0" cy="27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BA13471C-771D-4245-9C2F-950489073F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" y="3264"/>
              <a:ext cx="308" cy="288"/>
            </a:xfrm>
            <a:prstGeom prst="rect">
              <a:avLst/>
            </a:prstGeom>
            <a:solidFill>
              <a:srgbClr val="FFC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no</a:t>
              </a:r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5E921BB2-5E7F-684F-AAB6-B7C402C44D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8" y="3264"/>
              <a:ext cx="372" cy="288"/>
            </a:xfrm>
            <a:prstGeom prst="rect">
              <a:avLst/>
            </a:prstGeom>
            <a:solidFill>
              <a:srgbClr val="00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6CC4488B-60B2-8F4F-86A8-72F92B48F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8" y="3216"/>
              <a:ext cx="372" cy="288"/>
            </a:xfrm>
            <a:prstGeom prst="rect">
              <a:avLst/>
            </a:prstGeom>
            <a:solidFill>
              <a:srgbClr val="00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2B4017C3-5AA7-764C-B87E-352CDEDBF1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7" y="2344"/>
              <a:ext cx="372" cy="288"/>
            </a:xfrm>
            <a:prstGeom prst="rect">
              <a:avLst/>
            </a:prstGeom>
            <a:solidFill>
              <a:srgbClr val="00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33" name="Rectangle 30">
              <a:extLst>
                <a:ext uri="{FF2B5EF4-FFF2-40B4-BE49-F238E27FC236}">
                  <a16:creationId xmlns:a16="http://schemas.microsoft.com/office/drawing/2014/main" id="{8CDE09FE-F1A8-974B-8CF2-FED2296FC2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1824"/>
              <a:ext cx="672" cy="192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000" b="1">
                  <a:latin typeface="Times New Roman" panose="02020603050405020304" pitchFamily="18" charset="0"/>
                </a:rPr>
                <a:t>31..40</a:t>
              </a:r>
              <a:endParaRPr lang="en-US" altLang="en-US">
                <a:latin typeface="Times New Roman" panose="02020603050405020304" pitchFamily="18" charset="0"/>
              </a:endParaRPr>
            </a:p>
          </p:txBody>
        </p:sp>
        <p:sp>
          <p:nvSpPr>
            <p:cNvPr id="34" name="Rectangle 62">
              <a:extLst>
                <a:ext uri="{FF2B5EF4-FFF2-40B4-BE49-F238E27FC236}">
                  <a16:creationId xmlns:a16="http://schemas.microsoft.com/office/drawing/2014/main" id="{04F7B37B-F5B3-A94B-B033-E98BFB9035A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143156">
              <a:off x="3168" y="3216"/>
              <a:ext cx="308" cy="288"/>
            </a:xfrm>
            <a:prstGeom prst="rect">
              <a:avLst/>
            </a:prstGeom>
            <a:solidFill>
              <a:srgbClr val="FFC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no</a:t>
              </a: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1CFCA7A6-764F-034A-A3FA-3239B75482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6" y="2784"/>
              <a:ext cx="382" cy="28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fair</a:t>
              </a:r>
            </a:p>
          </p:txBody>
        </p:sp>
        <p:sp>
          <p:nvSpPr>
            <p:cNvPr id="36" name="Rectangle 10">
              <a:extLst>
                <a:ext uri="{FF2B5EF4-FFF2-40B4-BE49-F238E27FC236}">
                  <a16:creationId xmlns:a16="http://schemas.microsoft.com/office/drawing/2014/main" id="{BBE15E29-0B7E-1C47-9654-15948C2BCD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2784"/>
              <a:ext cx="807" cy="28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excellent</a:t>
              </a:r>
            </a:p>
          </p:txBody>
        </p:sp>
        <p:sp>
          <p:nvSpPr>
            <p:cNvPr id="37" name="Rectangle 8">
              <a:extLst>
                <a:ext uri="{FF2B5EF4-FFF2-40B4-BE49-F238E27FC236}">
                  <a16:creationId xmlns:a16="http://schemas.microsoft.com/office/drawing/2014/main" id="{4598A6A6-234C-DB4F-A5BD-BA15484914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2832"/>
              <a:ext cx="372" cy="28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38" name="Rectangle 7">
              <a:extLst>
                <a:ext uri="{FF2B5EF4-FFF2-40B4-BE49-F238E27FC236}">
                  <a16:creationId xmlns:a16="http://schemas.microsoft.com/office/drawing/2014/main" id="{52D5B869-E9C7-0542-A956-9DCE3D5A3A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" y="2832"/>
              <a:ext cx="432" cy="28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/>
              <a:r>
                <a:rPr lang="en-US" altLang="en-US" sz="2400">
                  <a:latin typeface="Times New Roman" panose="02020603050405020304" pitchFamily="18" charset="0"/>
                </a:rPr>
                <a:t>no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0382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CADC537-69AE-5F4C-8DE1-8A38C7EED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9778265"/>
              </p:ext>
            </p:extLst>
          </p:nvPr>
        </p:nvGraphicFramePr>
        <p:xfrm>
          <a:off x="688769" y="719666"/>
          <a:ext cx="10865924" cy="4348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16481">
                  <a:extLst>
                    <a:ext uri="{9D8B030D-6E8A-4147-A177-3AD203B41FA5}">
                      <a16:colId xmlns:a16="http://schemas.microsoft.com/office/drawing/2014/main" val="970163131"/>
                    </a:ext>
                  </a:extLst>
                </a:gridCol>
                <a:gridCol w="2716481">
                  <a:extLst>
                    <a:ext uri="{9D8B030D-6E8A-4147-A177-3AD203B41FA5}">
                      <a16:colId xmlns:a16="http://schemas.microsoft.com/office/drawing/2014/main" val="3019094150"/>
                    </a:ext>
                  </a:extLst>
                </a:gridCol>
                <a:gridCol w="2716481">
                  <a:extLst>
                    <a:ext uri="{9D8B030D-6E8A-4147-A177-3AD203B41FA5}">
                      <a16:colId xmlns:a16="http://schemas.microsoft.com/office/drawing/2014/main" val="3677466246"/>
                    </a:ext>
                  </a:extLst>
                </a:gridCol>
                <a:gridCol w="2716481">
                  <a:extLst>
                    <a:ext uri="{9D8B030D-6E8A-4147-A177-3AD203B41FA5}">
                      <a16:colId xmlns:a16="http://schemas.microsoft.com/office/drawing/2014/main" val="3308118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Umur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di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Pohon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Bulan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Berat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(Gram)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Jumlah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Buah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Dalam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Pohon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Buah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547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573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365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Tidak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02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464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Tidak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3633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Tidak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991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Tidak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282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424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486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Tidak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Bagus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419373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DC4A652-C3B5-414F-BD84-40065EC969D0}"/>
              </a:ext>
            </a:extLst>
          </p:cNvPr>
          <p:cNvSpPr txBox="1"/>
          <p:nvPr/>
        </p:nvSpPr>
        <p:spPr>
          <a:xfrm>
            <a:off x="665018" y="5569527"/>
            <a:ext cx="10865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Kalau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Umur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di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Pohon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= 8;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Berat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= 7;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Jumlah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Buah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Dalam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1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Pohon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= 10?</a:t>
            </a:r>
          </a:p>
        </p:txBody>
      </p:sp>
    </p:spTree>
    <p:extLst>
      <p:ext uri="{BB962C8B-B14F-4D97-AF65-F5344CB8AC3E}">
        <p14:creationId xmlns:p14="http://schemas.microsoft.com/office/powerpoint/2010/main" val="3807252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A5D9859-0F00-2244-B594-27FB8DFEE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650" y="3016908"/>
            <a:ext cx="6616700" cy="15367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BE0EBE3-EA8A-324A-80D1-E2A27245E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7432"/>
            <a:ext cx="10515600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Ecludian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Distance</a:t>
            </a:r>
          </a:p>
        </p:txBody>
      </p:sp>
    </p:spTree>
    <p:extLst>
      <p:ext uri="{BB962C8B-B14F-4D97-AF65-F5344CB8AC3E}">
        <p14:creationId xmlns:p14="http://schemas.microsoft.com/office/powerpoint/2010/main" val="1113100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54899FA-DCFA-744F-AEF3-731156A53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2217720"/>
            <a:ext cx="11168743" cy="3363686"/>
          </a:xfrm>
        </p:spPr>
        <p:txBody>
          <a:bodyPr rtlCol="0">
            <a:norm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Tentukan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k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(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jumlah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tetangga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dekat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yang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dijadikan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pembanding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>
              <a:lnSpc>
                <a:spcPct val="150000"/>
              </a:lnSpc>
              <a:defRPr/>
            </a:pP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Hitung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jarak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data yang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mau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diprediksi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ke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seluruh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data observed</a:t>
            </a:r>
          </a:p>
          <a:p>
            <a:pPr>
              <a:lnSpc>
                <a:spcPct val="150000"/>
              </a:lnSpc>
              <a:defRPr/>
            </a:pP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Urutkan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hasil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perhitungan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jarak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secara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ascending</a:t>
            </a:r>
          </a:p>
          <a:p>
            <a:pPr>
              <a:lnSpc>
                <a:spcPct val="150000"/>
              </a:lnSpc>
              <a:defRPr/>
            </a:pP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Ambil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data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sejumlah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k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lalu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ambil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mayoritas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kelas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40CE47-1399-314A-8AAA-5B64446DC2CC}"/>
              </a:ext>
            </a:extLst>
          </p:cNvPr>
          <p:cNvSpPr txBox="1"/>
          <p:nvPr/>
        </p:nvSpPr>
        <p:spPr>
          <a:xfrm>
            <a:off x="3737021" y="1199411"/>
            <a:ext cx="47179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Langkah</a:t>
            </a:r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Umum</a:t>
            </a:r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kNN</a:t>
            </a:r>
            <a:endParaRPr lang="en-US" sz="3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032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802A8D-3BA9-9049-B0E3-9CA202F9F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95" y="1416327"/>
            <a:ext cx="10279011" cy="40253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C91FDD-5BF5-8F40-AEA0-AA9BB9C8C390}"/>
              </a:ext>
            </a:extLst>
          </p:cNvPr>
          <p:cNvSpPr txBox="1"/>
          <p:nvPr/>
        </p:nvSpPr>
        <p:spPr>
          <a:xfrm>
            <a:off x="7142922" y="6255026"/>
            <a:ext cx="4426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Source: </a:t>
            </a:r>
            <a:r>
              <a:rPr lang="en-US" dirty="0" err="1"/>
              <a:t>DataCamp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834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5935AD-1095-CB4B-8572-70F284930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059" y="1021891"/>
            <a:ext cx="6713882" cy="481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436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0BC3A-BC9A-224F-9B58-AA6388CEB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Decision Tree</a:t>
            </a:r>
          </a:p>
        </p:txBody>
      </p:sp>
    </p:spTree>
    <p:extLst>
      <p:ext uri="{BB962C8B-B14F-4D97-AF65-F5344CB8AC3E}">
        <p14:creationId xmlns:p14="http://schemas.microsoft.com/office/powerpoint/2010/main" val="87642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639CFC-46E6-9A4B-8E90-CF6EB1A47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700" y="1060450"/>
            <a:ext cx="83566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34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BE0EBE3-EA8A-324A-80D1-E2A27245E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743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Information Gain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8B8981-E339-5549-9C51-9C9B84303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661" y="3087748"/>
            <a:ext cx="6126678" cy="102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61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277</Words>
  <Application>Microsoft Macintosh PowerPoint</Application>
  <PresentationFormat>Widescreen</PresentationFormat>
  <Paragraphs>88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7" baseType="lpstr">
      <vt:lpstr>Arial</vt:lpstr>
      <vt:lpstr>Calibri</vt:lpstr>
      <vt:lpstr>Calibri Light</vt:lpstr>
      <vt:lpstr>Marlett</vt:lpstr>
      <vt:lpstr>Segoe UI</vt:lpstr>
      <vt:lpstr>Segoe UI Light</vt:lpstr>
      <vt:lpstr>Tahoma</vt:lpstr>
      <vt:lpstr>Times New Roman</vt:lpstr>
      <vt:lpstr>Wingdings</vt:lpstr>
      <vt:lpstr>Wingdings 2</vt:lpstr>
      <vt:lpstr>Office Theme</vt:lpstr>
      <vt:lpstr>Microsoft Equation 3.0</vt:lpstr>
      <vt:lpstr>Microsoft Excel Worksheet</vt:lpstr>
      <vt:lpstr>Microsoft Office Excel Worksheet</vt:lpstr>
      <vt:lpstr>kNN (k Nearest Neighbour)</vt:lpstr>
      <vt:lpstr>PowerPoint Presentation</vt:lpstr>
      <vt:lpstr>Ecludian Distance</vt:lpstr>
      <vt:lpstr>PowerPoint Presentation</vt:lpstr>
      <vt:lpstr>PowerPoint Presentation</vt:lpstr>
      <vt:lpstr>PowerPoint Presentation</vt:lpstr>
      <vt:lpstr>Decision Tree</vt:lpstr>
      <vt:lpstr>PowerPoint Presentation</vt:lpstr>
      <vt:lpstr>Information Gain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Mukharil Bachtiar</dc:creator>
  <cp:lastModifiedBy>Adam Mukharil Bachtiar</cp:lastModifiedBy>
  <cp:revision>13</cp:revision>
  <dcterms:created xsi:type="dcterms:W3CDTF">2018-02-02T08:09:23Z</dcterms:created>
  <dcterms:modified xsi:type="dcterms:W3CDTF">2018-02-03T00:16:42Z</dcterms:modified>
</cp:coreProperties>
</file>

<file path=docProps/thumbnail.jpeg>
</file>